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334" r:id="rId2"/>
    <p:sldId id="347" r:id="rId3"/>
    <p:sldId id="363" r:id="rId4"/>
    <p:sldId id="364" r:id="rId5"/>
    <p:sldId id="365" r:id="rId6"/>
    <p:sldId id="353" r:id="rId7"/>
    <p:sldId id="361" r:id="rId8"/>
    <p:sldId id="358" r:id="rId9"/>
    <p:sldId id="35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55D03-F0B7-459A-A0D4-1DBDC6039083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FDE46-AE56-4DD1-B998-EA7763FF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9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FDE46-AE56-4DD1-B998-EA7763FFEAE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077DA4-AA32-4C9D-B9C6-F7E5C84C2248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539551" y="2301192"/>
            <a:ext cx="8064896" cy="1872208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«Организация образовательной среды в ДОУ как средство развития познавательных интересов и действий ребенка в различных видах деятельности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57121" y="3775739"/>
            <a:ext cx="6829755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Стажировочная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площадка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методистов по дошкольному образованию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Управлений образования муниципальных районов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Республики Татарстан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448" y="683440"/>
            <a:ext cx="2876628" cy="1617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14925"/>
            <a:ext cx="1828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6059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91" y="1176155"/>
            <a:ext cx="3034680" cy="5835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Направления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737" y="2008077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деятельность;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организационно-методическая деятельность;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аналитическая деятельность;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информационно-методическая деятельность;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консультационная деятельность.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910521"/>
              </p:ext>
            </p:extLst>
          </p:nvPr>
        </p:nvGraphicFramePr>
        <p:xfrm>
          <a:off x="2915816" y="3785471"/>
          <a:ext cx="5990281" cy="2573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3845">
                  <a:extLst>
                    <a:ext uri="{9D8B030D-6E8A-4147-A177-3AD203B41FA5}">
                      <a16:colId xmlns:a16="http://schemas.microsoft.com/office/drawing/2014/main" val="4162137817"/>
                    </a:ext>
                  </a:extLst>
                </a:gridCol>
                <a:gridCol w="1248812">
                  <a:extLst>
                    <a:ext uri="{9D8B030D-6E8A-4147-A177-3AD203B41FA5}">
                      <a16:colId xmlns:a16="http://schemas.microsoft.com/office/drawing/2014/main" val="96272506"/>
                    </a:ext>
                  </a:extLst>
                </a:gridCol>
                <a:gridCol w="1248812">
                  <a:extLst>
                    <a:ext uri="{9D8B030D-6E8A-4147-A177-3AD203B41FA5}">
                      <a16:colId xmlns:a16="http://schemas.microsoft.com/office/drawing/2014/main" val="2445516252"/>
                    </a:ext>
                  </a:extLst>
                </a:gridCol>
                <a:gridCol w="1248812">
                  <a:extLst>
                    <a:ext uri="{9D8B030D-6E8A-4147-A177-3AD203B41FA5}">
                      <a16:colId xmlns:a16="http://schemas.microsoft.com/office/drawing/2014/main" val="58615193"/>
                    </a:ext>
                  </a:extLst>
                </a:gridCol>
              </a:tblGrid>
              <a:tr h="688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4826011"/>
                  </a:ext>
                </a:extLst>
              </a:tr>
              <a:tr h="506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917793"/>
                  </a:ext>
                </a:extLst>
              </a:tr>
              <a:tr h="688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г.Болгар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722459"/>
                  </a:ext>
                </a:extLst>
              </a:tr>
              <a:tr h="688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Сельские ДОУ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92486"/>
                  </a:ext>
                </a:extLst>
              </a:tr>
            </a:tbl>
          </a:graphicData>
        </a:graphic>
      </p:graphicFrame>
      <p:sp>
        <p:nvSpPr>
          <p:cNvPr id="11" name="Заголовок 18"/>
          <p:cNvSpPr txBox="1">
            <a:spLocks/>
          </p:cNvSpPr>
          <p:nvPr/>
        </p:nvSpPr>
        <p:spPr>
          <a:xfrm>
            <a:off x="5436096" y="2048809"/>
            <a:ext cx="3362229" cy="1026329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детей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дошкольным образованием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56,6%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86750"/>
            <a:ext cx="82877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1828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6543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детских садов работают экспериментальные площадки разного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еализуются проекты.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05801" y="1208533"/>
            <a:ext cx="49685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</a:rPr>
              <a:t>проект </a:t>
            </a:r>
            <a:r>
              <a:rPr lang="ru-RU" sz="1700" dirty="0">
                <a:solidFill>
                  <a:srgbClr val="002060"/>
                </a:solidFill>
              </a:rPr>
              <a:t>по программе изучения татарского языка  </a:t>
            </a:r>
            <a:r>
              <a:rPr lang="ru-RU" sz="1700" b="1" dirty="0">
                <a:solidFill>
                  <a:srgbClr val="002060"/>
                </a:solidFill>
              </a:rPr>
              <a:t>«</a:t>
            </a:r>
            <a:r>
              <a:rPr lang="ru-RU" sz="1700" b="1" dirty="0" err="1">
                <a:solidFill>
                  <a:srgbClr val="002060"/>
                </a:solidFill>
              </a:rPr>
              <a:t>Акыллы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Уеннар</a:t>
            </a:r>
            <a:r>
              <a:rPr lang="ru-RU" sz="1700" b="1" dirty="0">
                <a:solidFill>
                  <a:srgbClr val="002060"/>
                </a:solidFill>
              </a:rPr>
              <a:t>»;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информационно-образовательная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платформа МЭО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«Мобильное Электронное Образование».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Регионального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отделения Всероссийской общественной организации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«Русское географическое общество»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Республике Татарстан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-исследовательской деятельности  старших  дошкольников с применением цифровой лаборатории для дошкольников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Наураша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стране </a:t>
            </a:r>
            <a:r>
              <a:rPr lang="ru-RU" sz="17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Наурандии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природоохранный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социально-образовательном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Эколята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-дошколята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программно-методический комплекс «Мозаичный ПАРК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Общероссийское  общественно-государственного движение детей и молодёжи «Движение первых»</a:t>
            </a:r>
            <a:endParaRPr lang="ru-RU" sz="17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21776" t="20675" r="13228" b="13933"/>
          <a:stretch/>
        </p:blipFill>
        <p:spPr bwMode="auto">
          <a:xfrm>
            <a:off x="110614" y="1028443"/>
            <a:ext cx="3568708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3"/>
          <a:srcRect l="7889" t="20118" r="30739" b="4999"/>
          <a:stretch/>
        </p:blipFill>
        <p:spPr bwMode="auto">
          <a:xfrm>
            <a:off x="758830" y="2780928"/>
            <a:ext cx="3165097" cy="208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9"/>
          <a:stretch/>
        </p:blipFill>
        <p:spPr>
          <a:xfrm>
            <a:off x="1691680" y="4521069"/>
            <a:ext cx="2205429" cy="2162177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5114925"/>
            <a:ext cx="1828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544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32656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Методические Проекты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5486" y="1412776"/>
            <a:ext cx="4440529" cy="504056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«ДО+ШКОЛЬНИК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агентство «ДО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«Маршруты развития»,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 мастерские педагогов дошколят»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молодых педагогов дошкольных учреждений, как одна  из форм повышения мастерства начинающих педагогов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/>
            <a:r>
              <a:rPr lang="ru-RU" sz="2400" dirty="0" smtClean="0"/>
              <a:t> </a:t>
            </a:r>
            <a:r>
              <a:rPr lang="ru-RU" sz="2400" dirty="0"/>
              <a:t>«Давайте дружить садами»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196752"/>
            <a:ext cx="4038600" cy="3038415"/>
          </a:xfrm>
        </p:spPr>
      </p:pic>
      <p:pic>
        <p:nvPicPr>
          <p:cNvPr id="11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14921"/>
            <a:ext cx="4038600" cy="3038415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9412" y="5301208"/>
            <a:ext cx="1451053" cy="138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729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65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ПРОЕКТЫ на интеллектуальное развитие и </a:t>
            </a:r>
            <a:r>
              <a:rPr lang="ru-RU" sz="3200" b="1" dirty="0"/>
              <a:t>одаренности </a:t>
            </a:r>
            <a:r>
              <a:rPr lang="ru-RU" sz="3200" b="1" dirty="0" smtClean="0"/>
              <a:t>воспитанников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79512" y="1920084"/>
            <a:ext cx="4392488" cy="4821283"/>
          </a:xfrm>
        </p:spPr>
        <p:txBody>
          <a:bodyPr>
            <a:noAutofit/>
          </a:bodyPr>
          <a:lstStyle/>
          <a:p>
            <a:pPr lv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–практическая конференция «Открытый мир. Старт в науку» - 2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 олимпиада для дошкольников «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 танцевальных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флэшмобов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«Мой край и Родина- едины!»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детей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  конкурс детского творчества «Звездочка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2024» -150 детей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Шашечный турнир»</a:t>
            </a:r>
          </a:p>
          <a:p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45024"/>
            <a:ext cx="3526150" cy="2644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79" y="1284418"/>
            <a:ext cx="3667162" cy="27535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176" y="5511615"/>
            <a:ext cx="1406707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372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готовности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предпосылок к учебной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деятельности)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0241527"/>
              </p:ext>
            </p:extLst>
          </p:nvPr>
        </p:nvGraphicFramePr>
        <p:xfrm>
          <a:off x="208710" y="2276872"/>
          <a:ext cx="5875458" cy="3960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5608">
                  <a:extLst>
                    <a:ext uri="{9D8B030D-6E8A-4147-A177-3AD203B41FA5}">
                      <a16:colId xmlns:a16="http://schemas.microsoft.com/office/drawing/2014/main" val="2956128115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1295640750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669647249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3644656569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984677061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1286471282"/>
                    </a:ext>
                  </a:extLst>
                </a:gridCol>
                <a:gridCol w="619975">
                  <a:extLst>
                    <a:ext uri="{9D8B030D-6E8A-4147-A177-3AD203B41FA5}">
                      <a16:colId xmlns:a16="http://schemas.microsoft.com/office/drawing/2014/main" val="3388081481"/>
                    </a:ext>
                  </a:extLst>
                </a:gridCol>
              </a:tblGrid>
              <a:tr h="13201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(2,5-4,0 баллов)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сформирован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(2-2,49 баллов)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сформирован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(менее 2 баллов)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008282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extLst>
                  <a:ext uri="{0D108BD9-81ED-4DB2-BD59-A6C34878D82A}">
                    <a16:rowId xmlns:a16="http://schemas.microsoft.com/office/drawing/2014/main" val="30960833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регуляторный компонент деятельности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extLst>
                  <a:ext uri="{0D108BD9-81ED-4DB2-BD59-A6C34878D82A}">
                    <a16:rowId xmlns:a16="http://schemas.microsoft.com/office/drawing/2014/main" val="1905977270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предпосылки к учебной деятельности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extLst>
                  <a:ext uri="{0D108BD9-81ED-4DB2-BD59-A6C34878D82A}">
                    <a16:rowId xmlns:a16="http://schemas.microsoft.com/office/drawing/2014/main" val="1260454454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пространственные представления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extLst>
                  <a:ext uri="{0D108BD9-81ED-4DB2-BD59-A6C34878D82A}">
                    <a16:rowId xmlns:a16="http://schemas.microsoft.com/office/drawing/2014/main" val="166609183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мыслительная  деятельность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59" marR="41659" marT="0" marB="0" anchor="b"/>
                </a:tc>
                <a:extLst>
                  <a:ext uri="{0D108BD9-81ED-4DB2-BD59-A6C34878D82A}">
                    <a16:rowId xmlns:a16="http://schemas.microsoft.com/office/drawing/2014/main" val="1622263459"/>
                  </a:ext>
                </a:extLst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84168" y="2099736"/>
            <a:ext cx="2962672" cy="3646005"/>
          </a:xfrm>
        </p:spPr>
        <p:txBody>
          <a:bodyPr>
            <a:normAutofit fontScale="77500" lnSpcReduction="20000"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работать в соответствии с фронтальной инструкцией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действовать по образцу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 звукобуквенного анализа и синтеза, фонематического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слуха,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соотнесение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числа и количества,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«больше, меньше, равно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мышления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моторных навыков, в частности мелкой моторики, 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0760" y="5373216"/>
            <a:ext cx="1570319" cy="149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778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сотрудничество с родителями</a:t>
            </a:r>
            <a:r>
              <a:rPr lang="ru-RU" dirty="0"/>
              <a:t>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t="3725" b="14604"/>
          <a:stretch/>
        </p:blipFill>
        <p:spPr>
          <a:xfrm>
            <a:off x="251520" y="1323172"/>
            <a:ext cx="4030220" cy="267145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588734"/>
            <a:ext cx="4038600" cy="30289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ДОУ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проекты, индивидуальные консультации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столы»,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КВН; родительские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дверей, совместные праздники и развлечения,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различные выставки,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2128" y="1359716"/>
            <a:ext cx="4572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Районные мероприятия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посвящены Году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семьи: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«Здоровячки», «Звездочки», Научно-практическая конференция «Открытый мир. Старт в науку».</a:t>
            </a:r>
            <a:endParaRPr lang="ru-RU" sz="1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5551478"/>
            <a:ext cx="4572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Связь с родителями поддерживается через обращения посредством </a:t>
            </a:r>
            <a:r>
              <a:rPr lang="ru-RU" dirty="0" smtClean="0">
                <a:solidFill>
                  <a:srgbClr val="00B050"/>
                </a:solidFill>
              </a:rPr>
              <a:t>сайта,  </a:t>
            </a:r>
            <a:r>
              <a:rPr lang="ru-RU" dirty="0">
                <a:solidFill>
                  <a:srgbClr val="00B050"/>
                </a:solidFill>
              </a:rPr>
              <a:t>открытой официальной группы в социальной сети «В Контакте», в </a:t>
            </a:r>
            <a:r>
              <a:rPr lang="ru-RU" dirty="0" err="1">
                <a:solidFill>
                  <a:srgbClr val="00B050"/>
                </a:solidFill>
              </a:rPr>
              <a:t>Ватсап</a:t>
            </a:r>
            <a:r>
              <a:rPr lang="ru-RU" dirty="0">
                <a:solidFill>
                  <a:srgbClr val="00B050"/>
                </a:solidFill>
              </a:rPr>
              <a:t>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12868"/>
            <a:ext cx="3310573" cy="24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1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7379" y="73956"/>
            <a:ext cx="6870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Дошкольное образование в Спасском районе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6653" y="2668080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Леонтьева Светлана Александровна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воспитатель МБДОУ «Детский сад </a:t>
            </a:r>
            <a:r>
              <a:rPr lang="ru-RU" sz="1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с.Вожи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26197" y="2668080"/>
            <a:ext cx="1859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Сабирова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Алсу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Исмагиловна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«Детский сад «Антошка»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9398" y="5713469"/>
            <a:ext cx="2820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Хайдарова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Гульсирень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Бареевна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МБДОУ</a:t>
            </a: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9722" y="5721070"/>
            <a:ext cx="1859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Шагиахмедова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Лиана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Рамилевна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«Детский сад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Теремок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9905" y="2724428"/>
            <a:ext cx="2319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Рахимова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Гульназ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Рафасовна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МБДОУ «Детский сад комбинированного вида «Родничок»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425" y="3637257"/>
            <a:ext cx="1548787" cy="2007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88" y="766418"/>
            <a:ext cx="1416141" cy="1888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/>
          <p:cNvSpPr txBox="1"/>
          <p:nvPr/>
        </p:nvSpPr>
        <p:spPr>
          <a:xfrm>
            <a:off x="6402460" y="5644423"/>
            <a:ext cx="1859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Осинцева Вера Николаевна, </a:t>
            </a: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«Детский сад «Колосок»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 b="16400"/>
          <a:stretch/>
        </p:blipFill>
        <p:spPr>
          <a:xfrm>
            <a:off x="3678945" y="751050"/>
            <a:ext cx="1543050" cy="2023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669" y="766418"/>
            <a:ext cx="1160470" cy="1937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29874"/>
            <a:ext cx="1473645" cy="1918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t="2570" r="4952"/>
          <a:stretch/>
        </p:blipFill>
        <p:spPr>
          <a:xfrm>
            <a:off x="3779912" y="3789040"/>
            <a:ext cx="1728192" cy="1855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806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4968" y="2564904"/>
            <a:ext cx="74111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новых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технологий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развития дошкольного образования 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Обеспечение 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детских садах условий, соответствующих 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ФГОС и ФОП дошкольного образования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результативное участие </a:t>
            </a:r>
            <a:r>
              <a:rPr lang="ru-RU" b="1" dirty="0">
                <a:solidFill>
                  <a:srgbClr val="002060"/>
                </a:solidFill>
              </a:rPr>
              <a:t>педагогов в республиканских профессиональных конкурсах</a:t>
            </a:r>
            <a:r>
              <a:rPr lang="ru-RU" b="1" dirty="0" smtClean="0">
                <a:solidFill>
                  <a:srgbClr val="002060"/>
                </a:solidFill>
              </a:rPr>
              <a:t>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Организация работы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внедрению дополнительного образования в детских садах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Участие в грантах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7563" y="771554"/>
            <a:ext cx="7888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Перспективы развития дошкольного образования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в Спасском районе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AutoShape 2" descr="Образовательные стандарты и треб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Образовательные стандарты и требов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Образовательные стандарты — Детский сад №40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14925"/>
            <a:ext cx="1828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8924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8780</TotalTime>
  <Words>609</Words>
  <Application>Microsoft Office PowerPoint</Application>
  <PresentationFormat>Экран (4:3)</PresentationFormat>
  <Paragraphs>133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Направления</vt:lpstr>
      <vt:lpstr>На базе детских садов работают экспериментальные площадки разного уровня, реализуются проекты. </vt:lpstr>
      <vt:lpstr>Методические Проекты</vt:lpstr>
      <vt:lpstr>ПРОЕКТЫ на интеллектуальное развитие и одаренности воспитанников</vt:lpstr>
      <vt:lpstr>Мониторинг готовности детей к школе  (оценка сформированности предпосылок к учебной деятельности) </vt:lpstr>
      <vt:lpstr>сотрудничество с родителями.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«Современные инновационные технологии в обучении детей двум государственным языкам в Респеблике Татарстан»</dc:title>
  <dc:creator>Рузалия</dc:creator>
  <cp:lastModifiedBy>Никитина СА</cp:lastModifiedBy>
  <cp:revision>343</cp:revision>
  <dcterms:created xsi:type="dcterms:W3CDTF">2014-08-20T13:38:35Z</dcterms:created>
  <dcterms:modified xsi:type="dcterms:W3CDTF">2025-02-26T14:02:15Z</dcterms:modified>
</cp:coreProperties>
</file>